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10"/>
  </p:normalViewPr>
  <p:slideViewPr>
    <p:cSldViewPr snapToGrid="0" snapToObjects="1">
      <p:cViewPr>
        <p:scale>
          <a:sx n="82" d="100"/>
          <a:sy n="82" d="100"/>
        </p:scale>
        <p:origin x="8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694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87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44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5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2895" y="2283908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Boston Transit Database Management System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3729038"/>
            <a:ext cx="7477601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128028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833199" y="5784575"/>
            <a:ext cx="3202740" cy="19778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Group 9 :  </a:t>
            </a:r>
            <a:br>
              <a:rPr lang="en-US" sz="2187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Uddhav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Zambare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b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</a:b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Yugal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Lakhyani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Suhasini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Polampelly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  <a:p>
            <a:pPr marL="0" indent="0" algn="l">
              <a:lnSpc>
                <a:spcPts val="3062"/>
              </a:lnSpc>
              <a:buNone/>
            </a:pP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Lokanatha</a:t>
            </a:r>
            <a:r>
              <a:rPr lang="en-US" sz="2187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 Aditya </a:t>
            </a:r>
            <a:r>
              <a:rPr lang="en-US" sz="2187" dirty="0" err="1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</a:rPr>
              <a:t>Kotla</a:t>
            </a:r>
            <a:endParaRPr lang="en-US" sz="2187" dirty="0">
              <a:solidFill>
                <a:srgbClr val="2C3249"/>
              </a:solidFill>
              <a:latin typeface="Martel Sans" pitchFamily="34" charset="0"/>
              <a:ea typeface="Martel Sans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015075" y="435833"/>
            <a:ext cx="8351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Project And It’s Purpose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51880" y="1969061"/>
            <a:ext cx="4697206" cy="39459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3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ABOUT</a:t>
            </a:r>
            <a:b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</a:br>
            <a:b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</a:br>
            <a:r>
              <a:rPr lang="en-US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It’s a comprehensive database system, designed to manage the operations of the Massachusetts Bay Transportation Authority (MBTA) system in Boston. The project covers a wide range of functionalities, including personnel management, route planning, rider information, financial transactions, and incident tracking.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C9A17B-9BA1-C7D8-2C01-61CED87AB830}"/>
              </a:ext>
            </a:extLst>
          </p:cNvPr>
          <p:cNvGrpSpPr/>
          <p:nvPr/>
        </p:nvGrpSpPr>
        <p:grpSpPr>
          <a:xfrm>
            <a:off x="6707540" y="2780341"/>
            <a:ext cx="6124004" cy="4660612"/>
            <a:chOff x="2446240" y="3426612"/>
            <a:chExt cx="9268837" cy="5833705"/>
          </a:xfrm>
        </p:grpSpPr>
        <p:sp>
          <p:nvSpPr>
            <p:cNvPr id="7" name="Shape 3">
              <a:extLst>
                <a:ext uri="{FF2B5EF4-FFF2-40B4-BE49-F238E27FC236}">
                  <a16:creationId xmlns:a16="http://schemas.microsoft.com/office/drawing/2014/main" id="{679C7FB8-E2C2-8A60-84D2-F5AB6AE975EC}"/>
                </a:ext>
              </a:extLst>
            </p:cNvPr>
            <p:cNvSpPr/>
            <p:nvPr/>
          </p:nvSpPr>
          <p:spPr>
            <a:xfrm>
              <a:off x="2668113" y="3426612"/>
              <a:ext cx="43220" cy="5833705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</p:sp>
        <p:sp>
          <p:nvSpPr>
            <p:cNvPr id="8" name="Shape 4">
              <a:extLst>
                <a:ext uri="{FF2B5EF4-FFF2-40B4-BE49-F238E27FC236}">
                  <a16:creationId xmlns:a16="http://schemas.microsoft.com/office/drawing/2014/main" id="{380351E3-9831-CDE6-6C49-932A01AF1138}"/>
                </a:ext>
              </a:extLst>
            </p:cNvPr>
            <p:cNvSpPr/>
            <p:nvPr/>
          </p:nvSpPr>
          <p:spPr>
            <a:xfrm>
              <a:off x="2933087" y="3817315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</p:sp>
        <p:sp>
          <p:nvSpPr>
            <p:cNvPr id="9" name="Shape 5">
              <a:extLst>
                <a:ext uri="{FF2B5EF4-FFF2-40B4-BE49-F238E27FC236}">
                  <a16:creationId xmlns:a16="http://schemas.microsoft.com/office/drawing/2014/main" id="{2EF9AD56-4CA1-70D2-C5F9-8816A24D15C9}"/>
                </a:ext>
              </a:extLst>
            </p:cNvPr>
            <p:cNvSpPr/>
            <p:nvPr/>
          </p:nvSpPr>
          <p:spPr>
            <a:xfrm>
              <a:off x="2446240" y="3595561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</p:sp>
        <p:sp>
          <p:nvSpPr>
            <p:cNvPr id="10" name="Text 6">
              <a:extLst>
                <a:ext uri="{FF2B5EF4-FFF2-40B4-BE49-F238E27FC236}">
                  <a16:creationId xmlns:a16="http://schemas.microsoft.com/office/drawing/2014/main" id="{B29B4914-DE75-FDA2-59A4-84F076D29013}"/>
                </a:ext>
              </a:extLst>
            </p:cNvPr>
            <p:cNvSpPr/>
            <p:nvPr/>
          </p:nvSpPr>
          <p:spPr>
            <a:xfrm>
              <a:off x="2640074" y="3526979"/>
              <a:ext cx="103764" cy="301703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1</a:t>
              </a:r>
              <a:endParaRPr lang="en-US" sz="2556" dirty="0"/>
            </a:p>
          </p:txBody>
        </p:sp>
        <p:sp>
          <p:nvSpPr>
            <p:cNvPr id="11" name="Text 7">
              <a:extLst>
                <a:ext uri="{FF2B5EF4-FFF2-40B4-BE49-F238E27FC236}">
                  <a16:creationId xmlns:a16="http://schemas.microsoft.com/office/drawing/2014/main" id="{B8EEC3D5-F235-0069-7061-EE1319C41CB9}"/>
                </a:ext>
              </a:extLst>
            </p:cNvPr>
            <p:cNvSpPr/>
            <p:nvPr/>
          </p:nvSpPr>
          <p:spPr>
            <a:xfrm>
              <a:off x="3879693" y="3642948"/>
              <a:ext cx="3116580" cy="3381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Study and Implementation</a:t>
              </a:r>
              <a:endParaRPr lang="en-US" sz="2130" dirty="0"/>
            </a:p>
          </p:txBody>
        </p:sp>
        <p:sp>
          <p:nvSpPr>
            <p:cNvPr id="12" name="Text 8">
              <a:extLst>
                <a:ext uri="{FF2B5EF4-FFF2-40B4-BE49-F238E27FC236}">
                  <a16:creationId xmlns:a16="http://schemas.microsoft.com/office/drawing/2014/main" id="{2E6B077D-8CAB-59F0-7E72-4F87024A9FF7}"/>
                </a:ext>
              </a:extLst>
            </p:cNvPr>
            <p:cNvSpPr/>
            <p:nvPr/>
          </p:nvSpPr>
          <p:spPr>
            <a:xfrm>
              <a:off x="3879693" y="4110864"/>
              <a:ext cx="7835384" cy="69222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The primary purpose is to study the design and implementation of the centralized database system for BT's records management.</a:t>
              </a:r>
              <a:endParaRPr lang="en-US" sz="1704" dirty="0"/>
            </a:p>
          </p:txBody>
        </p:sp>
        <p:sp>
          <p:nvSpPr>
            <p:cNvPr id="13" name="Shape 9">
              <a:extLst>
                <a:ext uri="{FF2B5EF4-FFF2-40B4-BE49-F238E27FC236}">
                  <a16:creationId xmlns:a16="http://schemas.microsoft.com/office/drawing/2014/main" id="{12E5461B-2311-17C2-1804-0C4B4EE331E2}"/>
                </a:ext>
              </a:extLst>
            </p:cNvPr>
            <p:cNvSpPr/>
            <p:nvPr/>
          </p:nvSpPr>
          <p:spPr>
            <a:xfrm>
              <a:off x="2933087" y="5764701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</p:sp>
        <p:sp>
          <p:nvSpPr>
            <p:cNvPr id="14" name="Shape 10">
              <a:extLst>
                <a:ext uri="{FF2B5EF4-FFF2-40B4-BE49-F238E27FC236}">
                  <a16:creationId xmlns:a16="http://schemas.microsoft.com/office/drawing/2014/main" id="{22ED32D3-9381-E7C4-94A1-268075C60D8C}"/>
                </a:ext>
              </a:extLst>
            </p:cNvPr>
            <p:cNvSpPr/>
            <p:nvPr/>
          </p:nvSpPr>
          <p:spPr>
            <a:xfrm>
              <a:off x="2446240" y="5542947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</p:sp>
        <p:sp>
          <p:nvSpPr>
            <p:cNvPr id="15" name="Text 11">
              <a:extLst>
                <a:ext uri="{FF2B5EF4-FFF2-40B4-BE49-F238E27FC236}">
                  <a16:creationId xmlns:a16="http://schemas.microsoft.com/office/drawing/2014/main" id="{254DC5DC-D971-F73D-477E-AA1E4D63C2D9}"/>
                </a:ext>
              </a:extLst>
            </p:cNvPr>
            <p:cNvSpPr/>
            <p:nvPr/>
          </p:nvSpPr>
          <p:spPr>
            <a:xfrm>
              <a:off x="2587004" y="5495136"/>
              <a:ext cx="167640" cy="4056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2</a:t>
              </a:r>
              <a:endParaRPr lang="en-US" sz="2556" dirty="0"/>
            </a:p>
          </p:txBody>
        </p:sp>
        <p:sp>
          <p:nvSpPr>
            <p:cNvPr id="16" name="Text 12">
              <a:extLst>
                <a:ext uri="{FF2B5EF4-FFF2-40B4-BE49-F238E27FC236}">
                  <a16:creationId xmlns:a16="http://schemas.microsoft.com/office/drawing/2014/main" id="{8AB1D813-095F-1ACC-A0B9-4CC0247EE4C2}"/>
                </a:ext>
              </a:extLst>
            </p:cNvPr>
            <p:cNvSpPr/>
            <p:nvPr/>
          </p:nvSpPr>
          <p:spPr>
            <a:xfrm>
              <a:off x="3879693" y="5590334"/>
              <a:ext cx="3863340" cy="338138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Data Collection and Management</a:t>
              </a:r>
              <a:endParaRPr lang="en-US" sz="2130" dirty="0"/>
            </a:p>
          </p:txBody>
        </p:sp>
        <p:sp>
          <p:nvSpPr>
            <p:cNvPr id="17" name="Text 13">
              <a:extLst>
                <a:ext uri="{FF2B5EF4-FFF2-40B4-BE49-F238E27FC236}">
                  <a16:creationId xmlns:a16="http://schemas.microsoft.com/office/drawing/2014/main" id="{98ADF901-00EF-1AEA-1990-B2625BFA43DB}"/>
                </a:ext>
              </a:extLst>
            </p:cNvPr>
            <p:cNvSpPr/>
            <p:nvPr/>
          </p:nvSpPr>
          <p:spPr>
            <a:xfrm>
              <a:off x="3879693" y="6058250"/>
              <a:ext cx="7835384" cy="103834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Collect and manage data on schedules, routes, vehicle assignments, service disruptions, budgets, expenditures, revenue, maintenance schedules, repairs, and more.</a:t>
              </a:r>
              <a:endParaRPr lang="en-US" sz="1704" dirty="0"/>
            </a:p>
          </p:txBody>
        </p:sp>
        <p:sp>
          <p:nvSpPr>
            <p:cNvPr id="18" name="Shape 14">
              <a:extLst>
                <a:ext uri="{FF2B5EF4-FFF2-40B4-BE49-F238E27FC236}">
                  <a16:creationId xmlns:a16="http://schemas.microsoft.com/office/drawing/2014/main" id="{25C69AAD-A673-515A-3537-07AADF330B3C}"/>
                </a:ext>
              </a:extLst>
            </p:cNvPr>
            <p:cNvSpPr/>
            <p:nvPr/>
          </p:nvSpPr>
          <p:spPr>
            <a:xfrm>
              <a:off x="2933087" y="7919971"/>
              <a:ext cx="757357" cy="43220"/>
            </a:xfrm>
            <a:prstGeom prst="roundRect">
              <a:avLst>
                <a:gd name="adj" fmla="val 225302"/>
              </a:avLst>
            </a:prstGeom>
            <a:solidFill>
              <a:srgbClr val="BFD9D3"/>
            </a:solidFill>
            <a:ln/>
          </p:spPr>
        </p:sp>
        <p:sp>
          <p:nvSpPr>
            <p:cNvPr id="19" name="Shape 15">
              <a:extLst>
                <a:ext uri="{FF2B5EF4-FFF2-40B4-BE49-F238E27FC236}">
                  <a16:creationId xmlns:a16="http://schemas.microsoft.com/office/drawing/2014/main" id="{C54983A8-CBD2-17AE-6B21-15442F8BD0E8}"/>
                </a:ext>
              </a:extLst>
            </p:cNvPr>
            <p:cNvSpPr/>
            <p:nvPr/>
          </p:nvSpPr>
          <p:spPr>
            <a:xfrm>
              <a:off x="2446240" y="7698217"/>
              <a:ext cx="486847" cy="486847"/>
            </a:xfrm>
            <a:prstGeom prst="roundRect">
              <a:avLst>
                <a:gd name="adj" fmla="val 20001"/>
              </a:avLst>
            </a:prstGeom>
            <a:solidFill>
              <a:srgbClr val="DFECE9"/>
            </a:solidFill>
            <a:ln w="13454">
              <a:solidFill>
                <a:srgbClr val="BFD9D3"/>
              </a:solidFill>
              <a:prstDash val="solid"/>
            </a:ln>
          </p:spPr>
        </p:sp>
        <p:sp>
          <p:nvSpPr>
            <p:cNvPr id="20" name="Text 16">
              <a:extLst>
                <a:ext uri="{FF2B5EF4-FFF2-40B4-BE49-F238E27FC236}">
                  <a16:creationId xmlns:a16="http://schemas.microsoft.com/office/drawing/2014/main" id="{28B6D504-F638-4BB7-3C28-B972A0B43F13}"/>
                </a:ext>
              </a:extLst>
            </p:cNvPr>
            <p:cNvSpPr/>
            <p:nvPr/>
          </p:nvSpPr>
          <p:spPr>
            <a:xfrm>
              <a:off x="2605843" y="7622396"/>
              <a:ext cx="167640" cy="4056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ctr">
                <a:lnSpc>
                  <a:spcPts val="3195"/>
                </a:lnSpc>
                <a:buNone/>
              </a:pPr>
              <a:r>
                <a:rPr lang="en-US" sz="2556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3</a:t>
              </a:r>
              <a:endParaRPr lang="en-US" sz="2556" dirty="0"/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6F5F42F5-958E-BB5E-B53C-008E60176EDE}"/>
                </a:ext>
              </a:extLst>
            </p:cNvPr>
            <p:cNvSpPr/>
            <p:nvPr/>
          </p:nvSpPr>
          <p:spPr>
            <a:xfrm>
              <a:off x="3879693" y="7745603"/>
              <a:ext cx="7439784" cy="48684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662"/>
                </a:lnSpc>
                <a:buNone/>
              </a:pPr>
              <a:r>
                <a:rPr lang="en-US" sz="2130" dirty="0">
                  <a:solidFill>
                    <a:srgbClr val="2C3249"/>
                  </a:solidFill>
                  <a:latin typeface="Kanit" pitchFamily="34" charset="0"/>
                  <a:ea typeface="Kanit" pitchFamily="34" charset="-122"/>
                  <a:cs typeface="Kanit" pitchFamily="34" charset="-120"/>
                </a:rPr>
                <a:t>Understand Data Accuracy and Reporting Techniques</a:t>
              </a:r>
              <a:endParaRPr lang="en-US" sz="2130" dirty="0"/>
            </a:p>
          </p:txBody>
        </p:sp>
        <p:sp>
          <p:nvSpPr>
            <p:cNvPr id="22" name="Text 18">
              <a:extLst>
                <a:ext uri="{FF2B5EF4-FFF2-40B4-BE49-F238E27FC236}">
                  <a16:creationId xmlns:a16="http://schemas.microsoft.com/office/drawing/2014/main" id="{64B8D78A-A6BC-1D03-E481-91ACC63A75B5}"/>
                </a:ext>
              </a:extLst>
            </p:cNvPr>
            <p:cNvSpPr/>
            <p:nvPr/>
          </p:nvSpPr>
          <p:spPr>
            <a:xfrm>
              <a:off x="3879693" y="8213519"/>
              <a:ext cx="7835384" cy="692229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 algn="l">
                <a:lnSpc>
                  <a:spcPts val="2726"/>
                </a:lnSpc>
                <a:buNone/>
              </a:pPr>
              <a:r>
                <a:rPr lang="en-US" sz="1704" dirty="0">
                  <a:solidFill>
                    <a:srgbClr val="2C3249"/>
                  </a:solidFill>
                  <a:latin typeface="Martel Sans" pitchFamily="34" charset="0"/>
                  <a:ea typeface="Martel Sans" pitchFamily="34" charset="-122"/>
                  <a:cs typeface="Martel Sans" pitchFamily="34" charset="-120"/>
                </a:rPr>
                <a:t>Improvement in data accuracy, security, retrieval efficiency, and reporting through centralization, standardization, and streamlined processes.</a:t>
              </a:r>
              <a:endParaRPr lang="en-US" sz="1704" dirty="0"/>
            </a:p>
          </p:txBody>
        </p:sp>
      </p:grpSp>
      <p:sp>
        <p:nvSpPr>
          <p:cNvPr id="24" name="Text 3">
            <a:extLst>
              <a:ext uri="{FF2B5EF4-FFF2-40B4-BE49-F238E27FC236}">
                <a16:creationId xmlns:a16="http://schemas.microsoft.com/office/drawing/2014/main" id="{E20812DF-07FC-F065-7FA5-870048FB3604}"/>
              </a:ext>
            </a:extLst>
          </p:cNvPr>
          <p:cNvSpPr/>
          <p:nvPr/>
        </p:nvSpPr>
        <p:spPr>
          <a:xfrm>
            <a:off x="6914469" y="1953688"/>
            <a:ext cx="4697206" cy="5686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13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PURPOSE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233939" y="12036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Entity Relationship Diagram (ERD)</a:t>
            </a:r>
            <a:endParaRPr lang="en-US" sz="4374" dirty="0"/>
          </a:p>
        </p:txBody>
      </p:sp>
      <p:pic>
        <p:nvPicPr>
          <p:cNvPr id="20" name="Picture 19" descr="A diagram of a data flow&#10;&#10;Description automatically generated">
            <a:extLst>
              <a:ext uri="{FF2B5EF4-FFF2-40B4-BE49-F238E27FC236}">
                <a16:creationId xmlns:a16="http://schemas.microsoft.com/office/drawing/2014/main" id="{72960809-8855-2192-9091-CA9E2B642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" t="3378" r="1001" b="2705"/>
          <a:stretch/>
        </p:blipFill>
        <p:spPr>
          <a:xfrm>
            <a:off x="430554" y="844188"/>
            <a:ext cx="13769291" cy="73559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VIEWS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703518" y="970467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VIEW_ENHANCED_STATION_SCHEDULE_TRAFFIC</a:t>
            </a:r>
            <a:endParaRPr lang="en-US" sz="10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 detailed view that integrates data from STATION, EMPLOYEE, ROUTE_SCHEDULE_PER_STATION,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ROUTES, SCHEDULE, and TRAIN tables.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Provides an extensive overview of each station, including station details, route and schedule information,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train details, and maintenance status. This view is particularly useful for understanding station schedules,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traffic, and overall operational aspects.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10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D8FB40A2-B806-D220-4FB7-F4A0E9518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5" r="25777"/>
          <a:stretch/>
        </p:blipFill>
        <p:spPr bwMode="auto">
          <a:xfrm>
            <a:off x="1516756" y="1923907"/>
            <a:ext cx="4614482" cy="338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51FC8DD0-8BF3-83E3-7BE9-975D152F9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8" y="5781573"/>
            <a:ext cx="6202545" cy="19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703518" y="5405569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1C4B76-85B4-EDF3-6C44-21C2A0EF9665}"/>
              </a:ext>
            </a:extLst>
          </p:cNvPr>
          <p:cNvCxnSpPr>
            <a:cxnSpLocks/>
          </p:cNvCxnSpPr>
          <p:nvPr/>
        </p:nvCxnSpPr>
        <p:spPr>
          <a:xfrm>
            <a:off x="7243758" y="798739"/>
            <a:ext cx="0" cy="718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2">
            <a:extLst>
              <a:ext uri="{FF2B5EF4-FFF2-40B4-BE49-F238E27FC236}">
                <a16:creationId xmlns:a16="http://schemas.microsoft.com/office/drawing/2014/main" id="{20844541-F092-4ABA-AB01-585434A7FD78}"/>
              </a:ext>
            </a:extLst>
          </p:cNvPr>
          <p:cNvSpPr/>
          <p:nvPr/>
        </p:nvSpPr>
        <p:spPr>
          <a:xfrm>
            <a:off x="7386643" y="927176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VIEW_WEEKDAY_SCHEDULE_SUMMARY_BY_ROUTE: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0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A summarized view that derives data from ROUTES, STATION, SCHEDULE to display </a:t>
            </a:r>
            <a:b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Schedule summary by routes for weekdays.</a:t>
            </a:r>
          </a:p>
          <a:p>
            <a:pPr marL="17145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This is further being used in </a:t>
            </a: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</a:rPr>
              <a:t>PowerBI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</a:rPr>
              <a:t> report.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C49161-DFCA-6319-A89F-4E0EF8909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899"/>
          <a:stretch/>
        </p:blipFill>
        <p:spPr>
          <a:xfrm>
            <a:off x="7315200" y="1912852"/>
            <a:ext cx="5981700" cy="291186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2FB5182-977C-B4F0-7BBF-A029481E0F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9091"/>
          <a:stretch/>
        </p:blipFill>
        <p:spPr>
          <a:xfrm>
            <a:off x="7719302" y="5541651"/>
            <a:ext cx="5422900" cy="2212359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525B4686-0E71-076D-9B1A-901A030AFE1E}"/>
              </a:ext>
            </a:extLst>
          </p:cNvPr>
          <p:cNvSpPr/>
          <p:nvPr/>
        </p:nvSpPr>
        <p:spPr>
          <a:xfrm>
            <a:off x="7400720" y="5098527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34003" y="38335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Encryption of column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492782" y="969697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Encryption Setup for SSN Column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security framework within SQL Server involving a master key, a certificate, and a symmetric key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encrypt sensitive employee Social Security Number (SSN) data.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Enables secure storage of SSN data by encrypting it before insertion into the database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allows for secure decryption for authorized viewing and verification.</a:t>
            </a: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689037" y="5847283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B031E22D-6885-2846-61FE-331549095788}"/>
              </a:ext>
            </a:extLst>
          </p:cNvPr>
          <p:cNvSpPr/>
          <p:nvPr/>
        </p:nvSpPr>
        <p:spPr>
          <a:xfrm>
            <a:off x="7315200" y="93603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Non-clustered index</a:t>
            </a:r>
            <a:endParaRPr lang="en-US" sz="4374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5A479-233B-47F1-6ECF-ACD3E2DBF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82" y="2120100"/>
            <a:ext cx="5334493" cy="335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CACA22-53B3-2018-70E0-8B0ADB259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3"/>
          <a:stretch/>
        </p:blipFill>
        <p:spPr bwMode="auto">
          <a:xfrm>
            <a:off x="152400" y="6097030"/>
            <a:ext cx="7162800" cy="138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55EEDE75-12FF-1964-7783-F085AC4FA19D}"/>
              </a:ext>
            </a:extLst>
          </p:cNvPr>
          <p:cNvSpPr/>
          <p:nvPr/>
        </p:nvSpPr>
        <p:spPr>
          <a:xfrm>
            <a:off x="7689506" y="907818"/>
            <a:ext cx="6672060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Non-Clustered Index on [EMPLOYEE]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 non-clustered index was created on column EMAIL_ID in EMPLOYEE table using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UNIQUE constraint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Optimizes search queries based on EMAIL_ID, improving query performance 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operations that involve filtering or sorting by this column.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81BF-7F3A-755D-9647-868F5A83CFC4}"/>
              </a:ext>
            </a:extLst>
          </p:cNvPr>
          <p:cNvCxnSpPr>
            <a:cxnSpLocks/>
          </p:cNvCxnSpPr>
          <p:nvPr/>
        </p:nvCxnSpPr>
        <p:spPr>
          <a:xfrm>
            <a:off x="7440706" y="732708"/>
            <a:ext cx="0" cy="718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2">
            <a:extLst>
              <a:ext uri="{FF2B5EF4-FFF2-40B4-BE49-F238E27FC236}">
                <a16:creationId xmlns:a16="http://schemas.microsoft.com/office/drawing/2014/main" id="{304E89E8-571B-2267-27D3-366482A4F9FB}"/>
              </a:ext>
            </a:extLst>
          </p:cNvPr>
          <p:cNvSpPr/>
          <p:nvPr/>
        </p:nvSpPr>
        <p:spPr>
          <a:xfrm>
            <a:off x="7430849" y="2257267"/>
            <a:ext cx="667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User Defined Functions</a:t>
            </a:r>
            <a:endParaRPr lang="en-US" sz="4374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AF75A33-DF83-A31B-49E0-775163302A16}"/>
              </a:ext>
            </a:extLst>
          </p:cNvPr>
          <p:cNvSpPr/>
          <p:nvPr/>
        </p:nvSpPr>
        <p:spPr>
          <a:xfrm>
            <a:off x="7737803" y="3217626"/>
            <a:ext cx="6672060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200" b="1" dirty="0" err="1">
                <a:solidFill>
                  <a:srgbClr val="000000"/>
                </a:solidFill>
                <a:latin typeface="Arial" panose="020B0604020202020204" pitchFamily="34" charset="0"/>
              </a:rPr>
              <a:t>dbo.CalculateAge</a:t>
            </a:r>
            <a:endParaRPr lang="en-US" sz="1200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Calculates the age of an individual based on their birthdate.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Parameters: @Birthdate (DATE)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Output: Integer representing the calculated age.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99405A-3CE0-FD03-7BCC-1D3D86CE5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2776" y="4572887"/>
            <a:ext cx="6422115" cy="30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4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</a:rPr>
              <a:t>TRIGGERS</a:t>
            </a:r>
            <a:endParaRPr lang="en-US" sz="4374" dirty="0"/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989DCDA2-397A-80AE-ECD1-ED8020A509B5}"/>
              </a:ext>
            </a:extLst>
          </p:cNvPr>
          <p:cNvSpPr/>
          <p:nvPr/>
        </p:nvSpPr>
        <p:spPr>
          <a:xfrm>
            <a:off x="689037" y="1663299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495173" y="970467"/>
            <a:ext cx="5727001" cy="954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TGR_CHECK_RESOLVER_ROLE</a:t>
            </a:r>
            <a:endParaRPr lang="en-US" sz="1200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 AFTER INSERT, UPDATE trigger on the [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dbo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].[COMPLAINTS_RESPONSE] table.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Ensures that complaints are resolved only by employees with the 'Complaint Resolver’</a:t>
            </a:r>
            <a:b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role, maintaining role-specific restrictions for complaint resolution.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/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AE83C683-1770-7B3D-69D9-F2E54670E425}"/>
              </a:ext>
            </a:extLst>
          </p:cNvPr>
          <p:cNvSpPr/>
          <p:nvPr/>
        </p:nvSpPr>
        <p:spPr>
          <a:xfrm>
            <a:off x="495173" y="5322128"/>
            <a:ext cx="5727001" cy="324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7838EF-03C9-9AA5-B2DA-9D6740D04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86" y="1856836"/>
            <a:ext cx="6693689" cy="327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E5BD5BA-6EB5-6161-0733-96FD6537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3" y="5646895"/>
            <a:ext cx="6364652" cy="161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A709BCA3-9955-9643-7873-59EB21DFBF42}"/>
              </a:ext>
            </a:extLst>
          </p:cNvPr>
          <p:cNvSpPr/>
          <p:nvPr/>
        </p:nvSpPr>
        <p:spPr>
          <a:xfrm>
            <a:off x="7509873" y="902107"/>
            <a:ext cx="5727001" cy="9547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200" b="1" i="0" dirty="0">
                <a:solidFill>
                  <a:srgbClr val="1F2328"/>
                </a:solidFill>
                <a:effectLst/>
                <a:latin typeface="-apple-system"/>
              </a:rPr>
              <a:t>TGR_CHECK_RECHARGE_TRANSACTION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 An AFTER INSERT, trigger on the [</a:t>
            </a:r>
            <a:r>
              <a:rPr lang="en-US" sz="1200" b="0" i="0" dirty="0" err="1">
                <a:solidFill>
                  <a:srgbClr val="1F2328"/>
                </a:solidFill>
                <a:effectLst/>
                <a:latin typeface="-apple-system"/>
              </a:rPr>
              <a:t>dbo</a:t>
            </a: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].[RECHARGE_TRANASCTION] table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F2328"/>
                </a:solidFill>
                <a:effectLst/>
                <a:latin typeface="-apple-system"/>
              </a:rPr>
              <a:t>Updates TRANSIT_CARD balance after addition of recharge transaction.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>
              <a:solidFill>
                <a:srgbClr val="272D45"/>
              </a:solidFill>
              <a:latin typeface="Kanit" pitchFamily="34" charset="0"/>
              <a:ea typeface="Kanit" pitchFamily="34" charset="-122"/>
              <a:cs typeface="Kanit" pitchFamily="34" charset="-120"/>
            </a:endParaRPr>
          </a:p>
          <a:p>
            <a:pPr marL="0" indent="0" algn="ctr">
              <a:lnSpc>
                <a:spcPts val="5468"/>
              </a:lnSpc>
              <a:buNone/>
            </a:pPr>
            <a:endParaRPr lang="en-US" sz="12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211B5E-3710-53B6-7FE1-B6AB75413C59}"/>
              </a:ext>
            </a:extLst>
          </p:cNvPr>
          <p:cNvCxnSpPr>
            <a:cxnSpLocks/>
          </p:cNvCxnSpPr>
          <p:nvPr/>
        </p:nvCxnSpPr>
        <p:spPr>
          <a:xfrm flipH="1">
            <a:off x="7140575" y="970467"/>
            <a:ext cx="12964" cy="668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BB8F11-CD4B-6833-F4A2-7462258F2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439" y="1856836"/>
            <a:ext cx="6713379" cy="431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23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STORED PROCEDURES</a:t>
            </a:r>
            <a:endParaRPr lang="en-US" sz="4374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7A68E0A3-A27A-3CEB-5AC7-042F4265DF50}"/>
              </a:ext>
            </a:extLst>
          </p:cNvPr>
          <p:cNvSpPr/>
          <p:nvPr/>
        </p:nvSpPr>
        <p:spPr>
          <a:xfrm>
            <a:off x="562841" y="970466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STR_PROC_GET_SCHEDULE_BETWEEN_TWO_STATIONS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Retrieves the train schedule between two specified stations.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Parameters: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StartStationID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EndStationID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Output: Result set with train names, start and end stations, and scheduled times.</a:t>
            </a:r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1961082A-A7FB-240E-6EB2-D3F8C2160BC1}"/>
              </a:ext>
            </a:extLst>
          </p:cNvPr>
          <p:cNvSpPr/>
          <p:nvPr/>
        </p:nvSpPr>
        <p:spPr>
          <a:xfrm>
            <a:off x="6906063" y="970261"/>
            <a:ext cx="5727001" cy="10833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/>
            <a:r>
              <a:rPr lang="en-US" sz="1400" b="1" i="0" dirty="0">
                <a:solidFill>
                  <a:srgbClr val="1F2328"/>
                </a:solidFill>
                <a:effectLst/>
                <a:latin typeface="-apple-system"/>
              </a:rPr>
              <a:t>ADD_RECHARGE_TRANSACTION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Procedure to insert data regarding Recharge happening on a Transit Card ID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Parameters: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CardID</a:t>
            </a: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, @</a:t>
            </a:r>
            <a:r>
              <a:rPr lang="en-US" sz="1400" b="0" i="0" dirty="0" err="1">
                <a:solidFill>
                  <a:srgbClr val="1F2328"/>
                </a:solidFill>
                <a:effectLst/>
                <a:latin typeface="-apple-system"/>
              </a:rPr>
              <a:t>StationID</a:t>
            </a:r>
            <a:r>
              <a:rPr lang="en-US" sz="1400" dirty="0">
                <a:solidFill>
                  <a:srgbClr val="1F2328"/>
                </a:solidFill>
                <a:latin typeface="-apple-system"/>
              </a:rPr>
              <a:t>, @</a:t>
            </a:r>
            <a:r>
              <a:rPr lang="en-US" sz="1400" dirty="0" err="1">
                <a:solidFill>
                  <a:srgbClr val="1F2328"/>
                </a:solidFill>
                <a:latin typeface="-apple-system"/>
              </a:rPr>
              <a:t>RechargeAmount</a:t>
            </a:r>
            <a:r>
              <a:rPr lang="en-US" sz="1400" dirty="0">
                <a:solidFill>
                  <a:srgbClr val="1F2328"/>
                </a:solidFill>
                <a:latin typeface="-apple-system"/>
              </a:rPr>
              <a:t>, @</a:t>
            </a:r>
            <a:r>
              <a:rPr lang="en-US" sz="1400" dirty="0" err="1">
                <a:solidFill>
                  <a:srgbClr val="1F2328"/>
                </a:solidFill>
                <a:latin typeface="-apple-system"/>
              </a:rPr>
              <a:t>PaymentAmount</a:t>
            </a:r>
            <a:endParaRPr lang="en-US" sz="1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2328"/>
                </a:solidFill>
                <a:effectLst/>
                <a:latin typeface="-apple-system"/>
              </a:rPr>
              <a:t>Output: Updates TRANSACTION, RECHARGE_TRANSACTION and TRANSIT_CARD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319C0D-E875-06BB-2EE3-2CC118A4E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27" y="1884943"/>
            <a:ext cx="4867714" cy="6097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B2FAAD-93A8-0EED-C973-D64BE966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063" y="2133213"/>
            <a:ext cx="5981700" cy="56007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9358F8-CC4C-76C0-FCB4-8FB555773E69}"/>
              </a:ext>
            </a:extLst>
          </p:cNvPr>
          <p:cNvCxnSpPr>
            <a:cxnSpLocks/>
          </p:cNvCxnSpPr>
          <p:nvPr/>
        </p:nvCxnSpPr>
        <p:spPr>
          <a:xfrm flipH="1">
            <a:off x="6718871" y="970261"/>
            <a:ext cx="12964" cy="668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41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3233940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POWER BI REPORT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2EA87D1-75F3-F7B4-7253-B6D9139C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64" y="798739"/>
            <a:ext cx="13167272" cy="738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8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2">
            <a:extLst>
              <a:ext uri="{FF2B5EF4-FFF2-40B4-BE49-F238E27FC236}">
                <a16:creationId xmlns:a16="http://schemas.microsoft.com/office/drawing/2014/main" id="{7A2C3D1C-8070-E37E-1AB6-84E0A929A3E2}"/>
              </a:ext>
            </a:extLst>
          </p:cNvPr>
          <p:cNvSpPr/>
          <p:nvPr/>
        </p:nvSpPr>
        <p:spPr>
          <a:xfrm>
            <a:off x="2824803" y="104366"/>
            <a:ext cx="816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GUI for Schedule and Transactions</a:t>
            </a: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403B6B-AE75-B134-5013-0A7349478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583" y="877567"/>
            <a:ext cx="12557234" cy="696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46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641</Words>
  <Application>Microsoft Macintosh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-apple-system</vt:lpstr>
      <vt:lpstr>Arial</vt:lpstr>
      <vt:lpstr>Calibri</vt:lpstr>
      <vt:lpstr>Kanit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Suhasini Polampelly</cp:lastModifiedBy>
  <cp:revision>5</cp:revision>
  <dcterms:created xsi:type="dcterms:W3CDTF">2023-12-13T19:10:41Z</dcterms:created>
  <dcterms:modified xsi:type="dcterms:W3CDTF">2023-12-13T22:19:02Z</dcterms:modified>
</cp:coreProperties>
</file>